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7" r:id="rId3"/>
    <p:sldId id="258" r:id="rId4"/>
    <p:sldId id="279" r:id="rId5"/>
    <p:sldId id="289" r:id="rId6"/>
    <p:sldId id="270" r:id="rId7"/>
    <p:sldId id="272" r:id="rId8"/>
    <p:sldId id="259" r:id="rId9"/>
    <p:sldId id="295" r:id="rId10"/>
    <p:sldId id="273" r:id="rId11"/>
    <p:sldId id="274" r:id="rId12"/>
    <p:sldId id="275" r:id="rId13"/>
    <p:sldId id="293" r:id="rId14"/>
    <p:sldId id="294" r:id="rId15"/>
    <p:sldId id="291"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100" d="100"/>
          <a:sy n="100" d="100"/>
        </p:scale>
        <p:origin x="-2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5138"/>
          </a:xfrm>
          <a:prstGeom prst="rect">
            <a:avLst/>
          </a:prstGeom>
        </p:spPr>
        <p:txBody>
          <a:bodyPr vert="horz" lIns="91440" tIns="45720" rIns="91440" bIns="45720" rtlCol="0"/>
          <a:lstStyle>
            <a:lvl1pPr algn="r">
              <a:defRPr sz="1200"/>
            </a:lvl1pPr>
          </a:lstStyle>
          <a:p>
            <a:fld id="{160A89CB-F67B-46F9-92E0-E99F52AC8616}" type="datetimeFigureOut">
              <a:rPr lang="en-US" smtClean="0"/>
              <a:pPr/>
              <a:t>10/13/2010</a:t>
            </a:fld>
            <a:endParaRPr lang="en-US"/>
          </a:p>
        </p:txBody>
      </p:sp>
      <p:sp>
        <p:nvSpPr>
          <p:cNvPr id="4" name="Footer Placeholder 3"/>
          <p:cNvSpPr>
            <a:spLocks noGrp="1"/>
          </p:cNvSpPr>
          <p:nvPr>
            <p:ph type="ftr" sz="quarter" idx="2"/>
          </p:nvPr>
        </p:nvSpPr>
        <p:spPr>
          <a:xfrm>
            <a:off x="1"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675"/>
            <a:ext cx="2971800" cy="465138"/>
          </a:xfrm>
          <a:prstGeom prst="rect">
            <a:avLst/>
          </a:prstGeom>
        </p:spPr>
        <p:txBody>
          <a:bodyPr vert="horz" lIns="91440" tIns="45720" rIns="91440" bIns="45720" rtlCol="0" anchor="b"/>
          <a:lstStyle>
            <a:lvl1pPr algn="r">
              <a:defRPr sz="1200"/>
            </a:lvl1pPr>
          </a:lstStyle>
          <a:p>
            <a:fld id="{FB57ED60-8F60-4EFB-8AA7-59500667349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4" y="0"/>
            <a:ext cx="2971800" cy="464820"/>
          </a:xfrm>
          <a:prstGeom prst="rect">
            <a:avLst/>
          </a:prstGeom>
        </p:spPr>
        <p:txBody>
          <a:bodyPr vert="horz" lIns="91440" tIns="45720" rIns="91440" bIns="45720" rtlCol="0"/>
          <a:lstStyle>
            <a:lvl1pPr algn="r">
              <a:defRPr sz="1200"/>
            </a:lvl1pPr>
          </a:lstStyle>
          <a:p>
            <a:fld id="{5B5597E2-78D8-44DF-B148-4DB62C456843}" type="datetimeFigureOut">
              <a:rPr lang="en-US" smtClean="0"/>
              <a:pPr/>
              <a:t>10/13/2010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1440" tIns="45720" rIns="91440" bIns="45720" rtlCol="0" anchor="b"/>
          <a:lstStyle>
            <a:lvl1pPr algn="r">
              <a:defRPr sz="1200"/>
            </a:lvl1pPr>
          </a:lstStyle>
          <a:p>
            <a:fld id="{B82B4005-A2FC-4CEF-AF1C-D0FDEC47B1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CB099A-52A8-4B2A-86C7-2693F793409A}" type="datetime1">
              <a:rPr lang="en-US" smtClean="0"/>
              <a:pPr/>
              <a:t>10/13/2010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4C7D57-C651-41B7-A96E-B3B42B558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DC7C73-228B-4CD0-BC8A-004ECFB0A9A9}" type="datetime1">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6E7070-555F-4ECB-ABE3-8CA13A2EC224}" type="datetime1">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0330A-558E-41C2-B21C-570C6CE6B447}" type="datetime1">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29ACD1-2E22-4447-B009-FCE2CF0E6834}" type="datetime1">
              <a:rPr lang="en-US" smtClean="0"/>
              <a:pPr/>
              <a:t>10/13/2010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4C7D57-C651-41B7-A96E-B3B42B558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76636D-72A8-4E80-A8BF-D80D554CD999}" type="datetime1">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D38F30-CC94-4A5D-8A3A-9F05FC9AFDB4}" type="datetime1">
              <a:rPr lang="en-US" smtClean="0"/>
              <a:pPr/>
              <a:t>10/13/2010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FB80289-2BF8-416F-8FA7-3D4A356997D8}" type="datetime1">
              <a:rPr lang="en-US" smtClean="0"/>
              <a:pPr/>
              <a:t>10/13/2010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4977A-7A3B-4745-B5F7-B498619B38A7}" type="datetime1">
              <a:rPr lang="en-US" smtClean="0"/>
              <a:pPr/>
              <a:t>10/13/2010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110F0F-66A4-4FF5-97B9-B27644EB6424}" type="datetime1">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4C7D57-C651-41B7-A96E-B3B42B5585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ED6181-DB10-40A0-B2AB-F48871F95823}" type="datetime1">
              <a:rPr lang="en-US" smtClean="0"/>
              <a:pPr/>
              <a:t>10/13/2010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A44C7D57-C651-41B7-A96E-B3B42B55851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08C4E4-179F-41FD-B6C7-A16D9957764B}" type="datetime1">
              <a:rPr lang="en-US" smtClean="0"/>
              <a:pPr/>
              <a:t>10/13/2010</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4C7D57-C651-41B7-A96E-B3B42B55851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nts@tcnj.edu" TargetMode="External"/><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your Grant Budget</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Office of Academic Grants and Sponsored Research</a:t>
            </a:r>
          </a:p>
          <a:p>
            <a:r>
              <a:rPr lang="en-US" dirty="0" smtClean="0">
                <a:hlinkClick r:id="rId3"/>
              </a:rPr>
              <a:t>grants@tcnj.edu</a:t>
            </a:r>
            <a:endParaRPr lang="en-US" dirty="0" smtClean="0"/>
          </a:p>
          <a:p>
            <a:r>
              <a:rPr lang="en-US" dirty="0" smtClean="0"/>
              <a:t>Phone: 609-771-3255</a:t>
            </a:r>
          </a:p>
          <a:p>
            <a:r>
              <a:rPr lang="en-US" dirty="0" smtClean="0"/>
              <a:t>Fax: 609-637-5171</a:t>
            </a:r>
          </a:p>
        </p:txBody>
      </p:sp>
      <p:sp>
        <p:nvSpPr>
          <p:cNvPr id="4" name="Slide Number Placeholder 3"/>
          <p:cNvSpPr>
            <a:spLocks noGrp="1"/>
          </p:cNvSpPr>
          <p:nvPr>
            <p:ph type="sldNum" sz="quarter" idx="12"/>
          </p:nvPr>
        </p:nvSpPr>
        <p:spPr/>
        <p:txBody>
          <a:bodyPr/>
          <a:lstStyle/>
          <a:p>
            <a:fld id="{A44C7D57-C651-41B7-A96E-B3B42B558512}" type="slidenum">
              <a:rPr lang="en-US" smtClean="0"/>
              <a:pPr/>
              <a:t>1</a:t>
            </a:fld>
            <a:endParaRPr lang="en-US"/>
          </a:p>
        </p:txBody>
      </p:sp>
    </p:spTree>
  </p:cSld>
  <p:clrMapOvr>
    <a:masterClrMapping/>
  </p:clrMapOvr>
  <p:transition>
    <p:sndAc>
      <p:stSnd>
        <p:snd r:embed="rId2" name="applaus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
            </a:r>
            <a:br>
              <a:rPr smtClean="0"/>
            </a:br>
            <a:r>
              <a:rPr sz="5400" smtClean="0"/>
              <a:t>Elements of Indirect Cost (F&amp;A)</a:t>
            </a:r>
            <a:endParaRPr lang="en-US" sz="5400" dirty="0"/>
          </a:p>
        </p:txBody>
      </p:sp>
      <p:sp>
        <p:nvSpPr>
          <p:cNvPr id="3" name="Text Placeholder 2"/>
          <p:cNvSpPr>
            <a:spLocks noGrp="1"/>
          </p:cNvSpPr>
          <p:nvPr>
            <p:ph type="body" idx="1"/>
          </p:nvPr>
        </p:nvSpPr>
        <p:spPr>
          <a:xfrm>
            <a:off x="533400" y="2819400"/>
            <a:ext cx="7851648" cy="3848536"/>
          </a:xfrm>
        </p:spPr>
        <p:txBody>
          <a:bodyPr>
            <a:normAutofit fontScale="92500"/>
          </a:bodyPr>
          <a:lstStyle/>
          <a:p>
            <a:r>
              <a:rPr lang="en-US" sz="2600" dirty="0" smtClean="0"/>
              <a:t>Facilities &amp; Administrative (Indirect) Costs:</a:t>
            </a:r>
          </a:p>
          <a:p>
            <a:pPr marL="525463" lvl="1">
              <a:buClr>
                <a:schemeClr val="tx1"/>
              </a:buClr>
              <a:buFont typeface="Symbol" pitchFamily="18" charset="2"/>
              <a:buChar char="¨"/>
            </a:pPr>
            <a:r>
              <a:rPr lang="en-US" sz="2600" dirty="0" smtClean="0"/>
              <a:t>Real costs incurred by the Institution </a:t>
            </a:r>
          </a:p>
          <a:p>
            <a:pPr marL="525463" lvl="1">
              <a:buClr>
                <a:schemeClr val="tx1"/>
              </a:buClr>
              <a:buFont typeface="Symbol" pitchFamily="18" charset="2"/>
              <a:buChar char="¨"/>
            </a:pPr>
            <a:r>
              <a:rPr lang="en-US" sz="2600" dirty="0" smtClean="0"/>
              <a:t>Cannot be easily identified to a specific project or activity</a:t>
            </a:r>
          </a:p>
          <a:p>
            <a:pPr marL="525463" lvl="1">
              <a:buClr>
                <a:schemeClr val="tx1"/>
              </a:buClr>
              <a:buFont typeface="Symbol" pitchFamily="18" charset="2"/>
              <a:buChar char="¨"/>
            </a:pPr>
            <a:r>
              <a:rPr lang="en-US" sz="2600" dirty="0" smtClean="0"/>
              <a:t>Infrastructure costs to maintain all of the work of the institution</a:t>
            </a:r>
          </a:p>
          <a:p>
            <a:pPr marL="525463" lvl="1">
              <a:buClr>
                <a:schemeClr val="tx1"/>
              </a:buClr>
              <a:buFont typeface="Symbol" pitchFamily="18" charset="2"/>
              <a:buChar char="¨"/>
            </a:pPr>
            <a:r>
              <a:rPr lang="en-US" sz="2600" dirty="0" smtClean="0"/>
              <a:t>Calculated as a % of a </a:t>
            </a:r>
            <a:r>
              <a:rPr lang="en-US" sz="2600" i="1" dirty="0" smtClean="0"/>
              <a:t>Base </a:t>
            </a:r>
            <a:r>
              <a:rPr lang="en-US" sz="2600" dirty="0" smtClean="0"/>
              <a:t>(At TCNJ: 65% of Salary and Wages)</a:t>
            </a:r>
            <a:endParaRPr lang="en-US" sz="2600" i="1" dirty="0" smtClean="0"/>
          </a:p>
          <a:p>
            <a:pPr marL="525463" lvl="1">
              <a:buClr>
                <a:schemeClr val="tx1"/>
              </a:buClr>
              <a:buFont typeface="Symbol" pitchFamily="18" charset="2"/>
              <a:buChar char="¨"/>
            </a:pPr>
            <a:r>
              <a:rPr lang="en-US" sz="2600" dirty="0" smtClean="0"/>
              <a:t>Made up of both “Facilities” and “Administrative” costs</a:t>
            </a:r>
          </a:p>
          <a:p>
            <a:endParaRPr lang="en-US"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7772400" cy="1362456"/>
          </a:xfrm>
        </p:spPr>
        <p:txBody>
          <a:bodyPr/>
          <a:lstStyle/>
          <a:p>
            <a:r>
              <a:rPr smtClean="0"/>
              <a:t>Facilities Components</a:t>
            </a:r>
            <a:endParaRPr lang="en-US" dirty="0"/>
          </a:p>
        </p:txBody>
      </p:sp>
      <p:sp>
        <p:nvSpPr>
          <p:cNvPr id="3" name="Text Placeholder 2"/>
          <p:cNvSpPr>
            <a:spLocks noGrp="1"/>
          </p:cNvSpPr>
          <p:nvPr>
            <p:ph type="body" idx="1"/>
          </p:nvPr>
        </p:nvSpPr>
        <p:spPr>
          <a:xfrm>
            <a:off x="533400" y="2362200"/>
            <a:ext cx="7772400" cy="3619935"/>
          </a:xfrm>
        </p:spPr>
        <p:txBody>
          <a:bodyPr>
            <a:normAutofit lnSpcReduction="10000"/>
          </a:bodyPr>
          <a:lstStyle/>
          <a:p>
            <a:pPr>
              <a:buClr>
                <a:schemeClr val="tx1"/>
              </a:buClr>
              <a:buFont typeface="Wingdings" pitchFamily="2" charset="2"/>
              <a:buChar char="v"/>
            </a:pPr>
            <a:r>
              <a:rPr lang="en-US" sz="2800" dirty="0" smtClean="0"/>
              <a:t>Building Depreciation</a:t>
            </a:r>
          </a:p>
          <a:p>
            <a:pPr>
              <a:buClr>
                <a:schemeClr val="tx1"/>
              </a:buClr>
              <a:buFont typeface="Wingdings" pitchFamily="2" charset="2"/>
              <a:buChar char="v"/>
            </a:pPr>
            <a:r>
              <a:rPr lang="en-US" sz="2800" dirty="0" smtClean="0"/>
              <a:t>Equipment Depreciation </a:t>
            </a:r>
          </a:p>
          <a:p>
            <a:pPr>
              <a:buClr>
                <a:schemeClr val="tx1"/>
              </a:buClr>
              <a:buFont typeface="Wingdings" pitchFamily="2" charset="2"/>
              <a:buChar char="v"/>
            </a:pPr>
            <a:r>
              <a:rPr lang="en-US" sz="2800" dirty="0" smtClean="0"/>
              <a:t>Operations and Maintenance (utilities, 	maintenance, custodial costs, non-capital 	improvements)</a:t>
            </a:r>
          </a:p>
          <a:p>
            <a:pPr>
              <a:buClr>
                <a:schemeClr val="tx1"/>
              </a:buClr>
              <a:buFont typeface="Wingdings" pitchFamily="2" charset="2"/>
              <a:buChar char="v"/>
            </a:pPr>
            <a:r>
              <a:rPr lang="en-US" sz="2800" dirty="0" smtClean="0"/>
              <a:t>Interest Expense (paid to external parties)</a:t>
            </a:r>
          </a:p>
          <a:p>
            <a:pPr>
              <a:buClr>
                <a:schemeClr val="tx1"/>
              </a:buClr>
              <a:buFont typeface="Wingdings" pitchFamily="2" charset="2"/>
              <a:buChar char="v"/>
            </a:pPr>
            <a:r>
              <a:rPr lang="en-US" sz="2800" dirty="0" smtClean="0"/>
              <a:t>Library (books, library facilities and library 	administration)</a:t>
            </a:r>
            <a:endParaRPr lang="en-US" sz="2800" dirty="0" smtClean="0">
              <a:solidFill>
                <a:srgbClr val="FF0066"/>
              </a:solidFill>
            </a:endParaRPr>
          </a:p>
          <a:p>
            <a:pPr>
              <a:buClr>
                <a:schemeClr val="tx1"/>
              </a:buClr>
              <a:buFont typeface="Wingdings" pitchFamily="2" charset="2"/>
              <a:buChar char="ü"/>
            </a:pPr>
            <a:endParaRPr lang="en-US"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1210056"/>
          </a:xfrm>
        </p:spPr>
        <p:txBody>
          <a:bodyPr/>
          <a:lstStyle/>
          <a:p>
            <a:r>
              <a:rPr smtClean="0"/>
              <a:t>Administrative Components</a:t>
            </a:r>
            <a:endParaRPr lang="en-US" dirty="0"/>
          </a:p>
        </p:txBody>
      </p:sp>
      <p:sp>
        <p:nvSpPr>
          <p:cNvPr id="3" name="Text Placeholder 2"/>
          <p:cNvSpPr>
            <a:spLocks noGrp="1"/>
          </p:cNvSpPr>
          <p:nvPr>
            <p:ph type="body" idx="1"/>
          </p:nvPr>
        </p:nvSpPr>
        <p:spPr>
          <a:xfrm>
            <a:off x="530352" y="1981200"/>
            <a:ext cx="7772400" cy="4648200"/>
          </a:xfrm>
        </p:spPr>
        <p:txBody>
          <a:bodyPr>
            <a:normAutofit/>
          </a:bodyPr>
          <a:lstStyle/>
          <a:p>
            <a:pPr>
              <a:lnSpc>
                <a:spcPct val="80000"/>
              </a:lnSpc>
            </a:pPr>
            <a:r>
              <a:rPr lang="en-US" sz="2800" dirty="0" smtClean="0"/>
              <a:t>Departmental Administration</a:t>
            </a:r>
          </a:p>
          <a:p>
            <a:pPr lvl="1">
              <a:lnSpc>
                <a:spcPct val="80000"/>
              </a:lnSpc>
            </a:pPr>
            <a:r>
              <a:rPr lang="en-US" sz="2000" dirty="0" smtClean="0"/>
              <a:t>Dean’s Office, Dept Heads, Dept Administrative staff and administrative work of faculty (including bid and proposal preparation)</a:t>
            </a:r>
          </a:p>
          <a:p>
            <a:pPr>
              <a:lnSpc>
                <a:spcPct val="80000"/>
              </a:lnSpc>
            </a:pPr>
            <a:r>
              <a:rPr lang="en-US" sz="2800" dirty="0" smtClean="0"/>
              <a:t>General Administration &amp; General Expense</a:t>
            </a:r>
          </a:p>
          <a:p>
            <a:pPr lvl="1">
              <a:lnSpc>
                <a:spcPct val="80000"/>
              </a:lnSpc>
            </a:pPr>
            <a:r>
              <a:rPr lang="en-US" sz="2000" dirty="0" smtClean="0"/>
              <a:t>President or Chancellor, Institution-wide Financial Management and Business Services, Personnel Management, Safety &amp; Risk Mgmt, etc.</a:t>
            </a:r>
          </a:p>
          <a:p>
            <a:pPr>
              <a:lnSpc>
                <a:spcPct val="80000"/>
              </a:lnSpc>
            </a:pPr>
            <a:r>
              <a:rPr lang="en-US" sz="2800" dirty="0" smtClean="0"/>
              <a:t>Sponsored Projects Administration</a:t>
            </a:r>
          </a:p>
          <a:p>
            <a:pPr lvl="1">
              <a:lnSpc>
                <a:spcPct val="80000"/>
              </a:lnSpc>
            </a:pPr>
            <a:r>
              <a:rPr lang="en-US" sz="2000" dirty="0" smtClean="0"/>
              <a:t>Grant and Contract Administration, Cost Analysis,  Patent Expenses</a:t>
            </a:r>
            <a:endParaRPr lang="en-US" sz="2000" b="1" dirty="0" smtClean="0"/>
          </a:p>
          <a:p>
            <a:pPr>
              <a:lnSpc>
                <a:spcPct val="80000"/>
              </a:lnSpc>
            </a:pPr>
            <a:r>
              <a:rPr lang="en-US" sz="2800" dirty="0" smtClean="0"/>
              <a:t>Student Services</a:t>
            </a:r>
          </a:p>
          <a:p>
            <a:pPr lvl="1">
              <a:lnSpc>
                <a:spcPct val="80000"/>
              </a:lnSpc>
            </a:pPr>
            <a:r>
              <a:rPr lang="en-US" sz="2000" dirty="0" smtClean="0"/>
              <a:t>Registrar, Bursar, Student Medical</a:t>
            </a:r>
          </a:p>
          <a:p>
            <a:pPr lvl="2">
              <a:lnSpc>
                <a:spcPct val="80000"/>
              </a:lnSpc>
            </a:pPr>
            <a:r>
              <a:rPr lang="en-US" sz="2000" dirty="0" smtClean="0"/>
              <a:t>Typically supports and is allocated to Instruction</a:t>
            </a:r>
          </a:p>
          <a:p>
            <a:endParaRPr lang="en-US"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926592"/>
          </a:xfrm>
        </p:spPr>
        <p:txBody>
          <a:bodyPr/>
          <a:lstStyle/>
          <a:p>
            <a:r>
              <a:rPr sz="2800" cap="all" smtClean="0"/>
              <a:t>Allocation of Recovered F&amp;A (Indirect Costs):  FT3</a:t>
            </a:r>
            <a:endParaRPr lang="en-US" sz="2800" dirty="0"/>
          </a:p>
        </p:txBody>
      </p:sp>
      <p:sp>
        <p:nvSpPr>
          <p:cNvPr id="3" name="Text Placeholder 2"/>
          <p:cNvSpPr>
            <a:spLocks noGrp="1"/>
          </p:cNvSpPr>
          <p:nvPr>
            <p:ph type="body" idx="1"/>
          </p:nvPr>
        </p:nvSpPr>
        <p:spPr>
          <a:xfrm>
            <a:off x="533400" y="1524000"/>
            <a:ext cx="8077200" cy="5105400"/>
          </a:xfrm>
        </p:spPr>
        <p:txBody>
          <a:bodyPr>
            <a:noAutofit/>
          </a:bodyPr>
          <a:lstStyle/>
          <a:p>
            <a:r>
              <a:rPr lang="en-US" sz="1800" i="1" dirty="0" smtClean="0"/>
              <a:t>Facilities and Administrative Costs (F&amp;A)</a:t>
            </a:r>
            <a:r>
              <a:rPr lang="en-US" sz="1800" dirty="0" smtClean="0"/>
              <a:t>.  The recovery of facilities and administrative costs (also known as indirect costs) from sponsored activities is normally allowed based on the approved institutional negotiated rate with the cognizant federal agency.  Until Fiscal Year 2002, 100% of recovered F&amp;A costs went to The College’s general funds. As an incentive for faculty, departments, and schools to develop and submit competitive proposals to external sponsors and to promote other scholarly activities, the recovered F&amp;A costs are now allocated to academic departments and schools as follows: </a:t>
            </a:r>
          </a:p>
          <a:p>
            <a:r>
              <a:rPr lang="en-US" sz="1800" dirty="0" smtClean="0"/>
              <a:t> </a:t>
            </a:r>
          </a:p>
          <a:p>
            <a:r>
              <a:rPr lang="en-US" sz="2000" dirty="0" smtClean="0"/>
              <a:t>School ……....…………………………………………………………………………..…….25%</a:t>
            </a:r>
          </a:p>
          <a:p>
            <a:r>
              <a:rPr lang="en-US" sz="2000" dirty="0" smtClean="0"/>
              <a:t>Department, Unit, or Interdisciplinary Centers/Institutes……………15%</a:t>
            </a:r>
          </a:p>
          <a:p>
            <a:r>
              <a:rPr lang="en-US" sz="2000" dirty="0" smtClean="0"/>
              <a:t>College (general funds)………………………………………………………………….30%</a:t>
            </a:r>
          </a:p>
          <a:p>
            <a:r>
              <a:rPr lang="en-US" sz="2000" dirty="0" smtClean="0"/>
              <a:t>Academic Affairs…….……………………………………………………………….…….30%</a:t>
            </a:r>
          </a:p>
          <a:p>
            <a:r>
              <a:rPr lang="en-US" sz="1800" dirty="0" smtClean="0"/>
              <a:t> </a:t>
            </a:r>
          </a:p>
          <a:p>
            <a:r>
              <a:rPr lang="en-US" sz="1600" dirty="0" smtClean="0"/>
              <a:t>Actual reimbursements can be cancelled or changed in a particular budget year if warranted by extraordinary institutional fiscal considerations as determined by the Cabinet.</a:t>
            </a:r>
          </a:p>
        </p:txBody>
      </p:sp>
      <p:sp>
        <p:nvSpPr>
          <p:cNvPr id="4" name="Slide Number Placeholder 3"/>
          <p:cNvSpPr>
            <a:spLocks noGrp="1"/>
          </p:cNvSpPr>
          <p:nvPr>
            <p:ph type="sldNum" sz="quarter" idx="12"/>
          </p:nvPr>
        </p:nvSpPr>
        <p:spPr/>
        <p:txBody>
          <a:bodyPr/>
          <a:lstStyle/>
          <a:p>
            <a:fld id="{A44C7D57-C651-41B7-A96E-B3B42B55851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229600" cy="1143000"/>
          </a:xfrm>
        </p:spPr>
        <p:txBody>
          <a:bodyPr/>
          <a:lstStyle/>
          <a:p>
            <a:r>
              <a:rPr lang="en-US" b="1" dirty="0" smtClean="0"/>
              <a:t>FT3 Distribution</a:t>
            </a:r>
            <a:endParaRPr lang="en-US" b="1"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14</a:t>
            </a:fld>
            <a:endParaRPr lang="en-US"/>
          </a:p>
        </p:txBody>
      </p:sp>
      <p:pic>
        <p:nvPicPr>
          <p:cNvPr id="5" name="Picture 5"/>
          <p:cNvPicPr>
            <a:picLocks noChangeAspect="1" noChangeArrowheads="1"/>
          </p:cNvPicPr>
          <p:nvPr/>
        </p:nvPicPr>
        <p:blipFill>
          <a:blip r:embed="rId2" cstate="print"/>
          <a:srcRect/>
          <a:stretch>
            <a:fillRect/>
          </a:stretch>
        </p:blipFill>
        <p:spPr bwMode="auto">
          <a:xfrm>
            <a:off x="0" y="2743200"/>
            <a:ext cx="9144000"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851648" cy="1066800"/>
          </a:xfrm>
        </p:spPr>
        <p:txBody>
          <a:bodyPr/>
          <a:lstStyle/>
          <a:p>
            <a:pPr algn="ctr"/>
            <a:r>
              <a:rPr lang="en-US" dirty="0" smtClean="0"/>
              <a:t>QUESTIONS</a:t>
            </a:r>
            <a:endParaRPr lang="en-US"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851648" cy="1219200"/>
          </a:xfrm>
        </p:spPr>
        <p:txBody>
          <a:bodyPr>
            <a:normAutofit fontScale="90000"/>
          </a:bodyPr>
          <a:lstStyle/>
          <a:p>
            <a:pPr algn="ctr"/>
            <a:r>
              <a:rPr lang="en-US" sz="4800" dirty="0" smtClean="0"/>
              <a:t>If you could have the ideal support for your scholarly work, </a:t>
            </a:r>
            <a:endParaRPr lang="en-US" sz="4800" dirty="0"/>
          </a:p>
        </p:txBody>
      </p:sp>
      <p:pic>
        <p:nvPicPr>
          <p:cNvPr id="6" name="Picture 5" descr="http://www.itl.usyd.edu.au/synergy/pics/cartoon1903.jpg"/>
          <p:cNvPicPr/>
          <p:nvPr/>
        </p:nvPicPr>
        <p:blipFill>
          <a:blip r:embed="rId2" cstate="print"/>
          <a:srcRect/>
          <a:stretch>
            <a:fillRect/>
          </a:stretch>
        </p:blipFill>
        <p:spPr bwMode="auto">
          <a:xfrm>
            <a:off x="2667001" y="2057400"/>
            <a:ext cx="3552825" cy="3810000"/>
          </a:xfrm>
          <a:prstGeom prst="rect">
            <a:avLst/>
          </a:prstGeom>
          <a:noFill/>
          <a:ln w="9525">
            <a:noFill/>
            <a:miter lim="800000"/>
            <a:headEnd/>
            <a:tailEnd/>
          </a:ln>
        </p:spPr>
      </p:pic>
      <p:sp>
        <p:nvSpPr>
          <p:cNvPr id="7" name="Rectangle 6"/>
          <p:cNvSpPr/>
          <p:nvPr/>
        </p:nvSpPr>
        <p:spPr>
          <a:xfrm>
            <a:off x="228600" y="5791201"/>
            <a:ext cx="8610600" cy="830997"/>
          </a:xfrm>
          <a:prstGeom prst="rect">
            <a:avLst/>
          </a:prstGeom>
        </p:spPr>
        <p:txBody>
          <a:bodyPr wrap="square">
            <a:spAutoFit/>
          </a:bodyPr>
          <a:lstStyle/>
          <a:p>
            <a:pPr algn="ctr"/>
            <a:r>
              <a:rPr lang="en-US" sz="4800" b="1" dirty="0" smtClean="0">
                <a:solidFill>
                  <a:srgbClr val="0BD0D9">
                    <a:tint val="90000"/>
                    <a:satMod val="120000"/>
                  </a:srgbClr>
                </a:solidFill>
                <a:effectLst>
                  <a:outerShdw blurRad="38100" dist="25400" dir="5400000" algn="tl" rotWithShape="0">
                    <a:srgbClr val="000000">
                      <a:alpha val="43000"/>
                    </a:srgbClr>
                  </a:outerShdw>
                </a:effectLst>
                <a:latin typeface="Calibri"/>
                <a:ea typeface="+mj-ea"/>
                <a:cs typeface="+mj-cs"/>
              </a:rPr>
              <a:t>what would it be?</a:t>
            </a:r>
            <a:endParaRPr lang="en-US" dirty="0"/>
          </a:p>
        </p:txBody>
      </p:sp>
      <p:sp>
        <p:nvSpPr>
          <p:cNvPr id="5" name="Slide Number Placeholder 4"/>
          <p:cNvSpPr>
            <a:spLocks noGrp="1"/>
          </p:cNvSpPr>
          <p:nvPr>
            <p:ph type="sldNum" sz="quarter" idx="12"/>
          </p:nvPr>
        </p:nvSpPr>
        <p:spPr/>
        <p:txBody>
          <a:bodyPr/>
          <a:lstStyle/>
          <a:p>
            <a:fld id="{A44C7D57-C651-41B7-A96E-B3B42B558512}"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600200"/>
            <a:ext cx="2590800" cy="3200400"/>
          </a:xfrm>
        </p:spPr>
        <p:txBody>
          <a:bodyPr>
            <a:normAutofit/>
          </a:bodyPr>
          <a:lstStyle/>
          <a:p>
            <a:r>
              <a:rPr lang="en-US" b="1" dirty="0" smtClean="0"/>
              <a:t>What can a grant help pay for?</a:t>
            </a:r>
            <a:endParaRPr lang="en-US" b="1"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4191000" y="838201"/>
            <a:ext cx="4062123" cy="5723624"/>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A44C7D57-C651-41B7-A96E-B3B42B558512}"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Submitting Proposals at TCNJ - ERSPA</a:t>
            </a:r>
            <a:endParaRPr lang="en-US" dirty="0"/>
          </a:p>
        </p:txBody>
      </p:sp>
      <p:sp>
        <p:nvSpPr>
          <p:cNvPr id="3" name="Text Placeholder 2"/>
          <p:cNvSpPr>
            <a:spLocks noGrp="1"/>
          </p:cNvSpPr>
          <p:nvPr>
            <p:ph type="body" idx="1"/>
          </p:nvPr>
        </p:nvSpPr>
        <p:spPr>
          <a:xfrm>
            <a:off x="530352" y="2704664"/>
            <a:ext cx="8156448" cy="3772336"/>
          </a:xfrm>
        </p:spPr>
        <p:txBody>
          <a:bodyPr>
            <a:normAutofit/>
          </a:bodyPr>
          <a:lstStyle/>
          <a:p>
            <a:r>
              <a:rPr lang="en-US" dirty="0" smtClean="0"/>
              <a:t> </a:t>
            </a:r>
          </a:p>
          <a:p>
            <a:r>
              <a:rPr lang="en-US" sz="3200" dirty="0" smtClean="0"/>
              <a:t>Step 1 - Submit the Early Notification </a:t>
            </a:r>
          </a:p>
          <a:p>
            <a:r>
              <a:rPr lang="en-US" sz="3200" b="1" dirty="0" smtClean="0">
                <a:solidFill>
                  <a:schemeClr val="bg1">
                    <a:lumMod val="95000"/>
                    <a:lumOff val="5000"/>
                  </a:schemeClr>
                </a:solidFill>
              </a:rPr>
              <a:t>Step 2 - Develop the Proposal Budget </a:t>
            </a:r>
          </a:p>
          <a:p>
            <a:r>
              <a:rPr lang="en-US" sz="3200" dirty="0" smtClean="0"/>
              <a:t>Step 3 - Develop the Proposal Narrative </a:t>
            </a:r>
          </a:p>
          <a:p>
            <a:r>
              <a:rPr lang="en-US" sz="3200" dirty="0" smtClean="0"/>
              <a:t>Step 4 - Prepare the Proposal Routing form </a:t>
            </a:r>
            <a:endParaRPr lang="en-US" sz="3200"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Grp="1" noChangeAspect="1" noChangeArrowheads="1"/>
          </p:cNvPicPr>
          <p:nvPr>
            <p:ph idx="1"/>
          </p:nvPr>
        </p:nvPicPr>
        <p:blipFill>
          <a:blip r:embed="rId2" cstate="print"/>
          <a:srcRect/>
          <a:stretch>
            <a:fillRect/>
          </a:stretch>
        </p:blipFill>
        <p:spPr bwMode="auto">
          <a:xfrm>
            <a:off x="457200" y="228600"/>
            <a:ext cx="8686800" cy="6400800"/>
          </a:xfrm>
          <a:prstGeom prst="rect">
            <a:avLst/>
          </a:prstGeom>
          <a:noFill/>
          <a:ln w="9525">
            <a:noFill/>
            <a:miter lim="800000"/>
            <a:headEnd/>
            <a:tailEnd/>
          </a:ln>
          <a:effectLst/>
        </p:spPr>
      </p:pic>
      <p:sp>
        <p:nvSpPr>
          <p:cNvPr id="11" name="TextBox 10"/>
          <p:cNvSpPr txBox="1"/>
          <p:nvPr/>
        </p:nvSpPr>
        <p:spPr>
          <a:xfrm>
            <a:off x="0" y="363915"/>
            <a:ext cx="457200" cy="6494085"/>
          </a:xfrm>
          <a:prstGeom prst="rect">
            <a:avLst/>
          </a:prstGeom>
          <a:noFill/>
        </p:spPr>
        <p:txBody>
          <a:bodyPr wrap="square" rtlCol="0">
            <a:spAutoFit/>
          </a:bodyPr>
          <a:lstStyle/>
          <a:p>
            <a:r>
              <a:rPr lang="en-US" sz="3200" b="1" dirty="0" smtClean="0"/>
              <a:t>SAMPLE </a:t>
            </a:r>
          </a:p>
          <a:p>
            <a:endParaRPr lang="en-US" sz="3200" b="1" dirty="0" smtClean="0"/>
          </a:p>
          <a:p>
            <a:r>
              <a:rPr lang="en-US" sz="3200" b="1" dirty="0" smtClean="0"/>
              <a:t>BUDGET</a:t>
            </a:r>
            <a:endParaRPr lang="en-US" sz="3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7772400" cy="1143000"/>
          </a:xfrm>
        </p:spPr>
        <p:txBody>
          <a:bodyPr/>
          <a:lstStyle/>
          <a:p>
            <a:r>
              <a:rPr smtClean="0"/>
              <a:t>Total Project Costs</a:t>
            </a:r>
            <a:endParaRPr lang="en-US" dirty="0"/>
          </a:p>
        </p:txBody>
      </p:sp>
      <p:sp>
        <p:nvSpPr>
          <p:cNvPr id="3" name="Text Placeholder 2"/>
          <p:cNvSpPr>
            <a:spLocks noGrp="1"/>
          </p:cNvSpPr>
          <p:nvPr>
            <p:ph type="body" idx="1"/>
          </p:nvPr>
        </p:nvSpPr>
        <p:spPr>
          <a:xfrm>
            <a:off x="530352" y="2704664"/>
            <a:ext cx="7772400" cy="3543735"/>
          </a:xfrm>
        </p:spPr>
        <p:txBody>
          <a:bodyPr>
            <a:normAutofit fontScale="92500" lnSpcReduction="10000"/>
          </a:bodyPr>
          <a:lstStyle/>
          <a:p>
            <a:pPr marL="3203575" indent="-3203575">
              <a:spcBef>
                <a:spcPct val="30000"/>
              </a:spcBef>
              <a:tabLst>
                <a:tab pos="3087688" algn="l"/>
              </a:tabLst>
              <a:defRPr/>
            </a:pPr>
            <a:r>
              <a:rPr lang="en-US" sz="3600" b="1" i="1" dirty="0" smtClean="0">
                <a:latin typeface="Book Antiqua" pitchFamily="18" charset="0"/>
              </a:rPr>
              <a:t>Direct Costs</a:t>
            </a:r>
            <a:r>
              <a:rPr lang="en-US" sz="3200" b="1" i="1" dirty="0" smtClean="0">
                <a:latin typeface="Book Antiqua" pitchFamily="18" charset="0"/>
              </a:rPr>
              <a:t>	</a:t>
            </a:r>
            <a:r>
              <a:rPr lang="en-US" b="1" dirty="0" smtClean="0">
                <a:latin typeface="Book Antiqua" pitchFamily="18" charset="0"/>
              </a:rPr>
              <a:t>(Directly benefit a specific sponsored project)</a:t>
            </a:r>
          </a:p>
          <a:p>
            <a:pPr marL="3203575" indent="-3203575">
              <a:spcBef>
                <a:spcPct val="30000"/>
              </a:spcBef>
              <a:tabLst>
                <a:tab pos="3087688" algn="l"/>
              </a:tabLst>
              <a:defRPr/>
            </a:pPr>
            <a:r>
              <a:rPr lang="en-US" b="1" dirty="0" smtClean="0">
                <a:latin typeface="Book Antiqua" pitchFamily="18" charset="0"/>
              </a:rPr>
              <a:t>+</a:t>
            </a:r>
          </a:p>
          <a:p>
            <a:pPr marL="3203575" indent="-3203575">
              <a:spcBef>
                <a:spcPct val="30000"/>
              </a:spcBef>
              <a:tabLst>
                <a:tab pos="3087688" algn="l"/>
              </a:tabLst>
              <a:defRPr/>
            </a:pPr>
            <a:r>
              <a:rPr lang="en-US" sz="3600" b="1" i="1" dirty="0" smtClean="0">
                <a:latin typeface="Book Antiqua" pitchFamily="18" charset="0"/>
              </a:rPr>
              <a:t>Indirect Costs</a:t>
            </a:r>
            <a:r>
              <a:rPr lang="en-US" sz="3200" b="1" i="1" dirty="0" smtClean="0">
                <a:latin typeface="Book Antiqua" pitchFamily="18" charset="0"/>
              </a:rPr>
              <a:t>	</a:t>
            </a:r>
            <a:r>
              <a:rPr lang="en-US" b="1" dirty="0" smtClean="0">
                <a:latin typeface="Book Antiqua" pitchFamily="18" charset="0"/>
              </a:rPr>
              <a:t>(Cannot be attributed to a specific project)</a:t>
            </a:r>
          </a:p>
          <a:p>
            <a:pPr marL="3203575" indent="-3203575">
              <a:spcBef>
                <a:spcPct val="30000"/>
              </a:spcBef>
              <a:tabLst>
                <a:tab pos="3087688" algn="l"/>
              </a:tabLst>
              <a:defRPr/>
            </a:pPr>
            <a:r>
              <a:rPr lang="en-US" sz="3600" b="1" i="1" dirty="0" smtClean="0">
                <a:latin typeface="Book Antiqua" pitchFamily="18" charset="0"/>
              </a:rPr>
              <a:t>------------------------------</a:t>
            </a:r>
          </a:p>
          <a:p>
            <a:pPr marL="3203575" indent="-3203575">
              <a:spcBef>
                <a:spcPct val="30000"/>
              </a:spcBef>
              <a:tabLst>
                <a:tab pos="3087688" algn="l"/>
              </a:tabLst>
              <a:defRPr/>
            </a:pPr>
            <a:r>
              <a:rPr lang="en-US" sz="3600" b="1" i="1" dirty="0" smtClean="0">
                <a:latin typeface="Book Antiqua" pitchFamily="18" charset="0"/>
              </a:rPr>
              <a:t>= Total Project Costs</a:t>
            </a:r>
            <a:r>
              <a:rPr lang="en-US" sz="3200" b="1" i="1" dirty="0" smtClean="0">
                <a:latin typeface="Book Antiqua" pitchFamily="18" charset="0"/>
              </a:rPr>
              <a:t> </a:t>
            </a:r>
            <a:endParaRPr lang="en-US" b="1" dirty="0" smtClean="0">
              <a:latin typeface="Book Antiqua" pitchFamily="18" charset="0"/>
            </a:endParaRPr>
          </a:p>
          <a:p>
            <a:endParaRPr lang="en-US"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6448" cy="1295400"/>
          </a:xfrm>
        </p:spPr>
        <p:txBody>
          <a:bodyPr/>
          <a:lstStyle/>
          <a:p>
            <a:r>
              <a:rPr sz="5400" smtClean="0"/>
              <a:t>Elements of Direct Costs</a:t>
            </a:r>
            <a:endParaRPr lang="en-US" sz="5400" dirty="0"/>
          </a:p>
        </p:txBody>
      </p:sp>
      <p:sp>
        <p:nvSpPr>
          <p:cNvPr id="3" name="Text Placeholder 2"/>
          <p:cNvSpPr>
            <a:spLocks noGrp="1"/>
          </p:cNvSpPr>
          <p:nvPr>
            <p:ph type="body" idx="1"/>
          </p:nvPr>
        </p:nvSpPr>
        <p:spPr>
          <a:xfrm>
            <a:off x="914400" y="1981200"/>
            <a:ext cx="7391400" cy="4648200"/>
          </a:xfrm>
        </p:spPr>
        <p:txBody>
          <a:bodyPr>
            <a:normAutofit fontScale="92500" lnSpcReduction="10000"/>
          </a:bodyPr>
          <a:lstStyle/>
          <a:p>
            <a:pPr>
              <a:buClr>
                <a:schemeClr val="tx1"/>
              </a:buClr>
              <a:buFont typeface="Wingdings" pitchFamily="2" charset="2"/>
              <a:buChar char="Ø"/>
            </a:pPr>
            <a:r>
              <a:rPr lang="en-US" sz="2800" dirty="0" smtClean="0"/>
              <a:t>Salaries and wages</a:t>
            </a:r>
          </a:p>
          <a:p>
            <a:pPr>
              <a:buClr>
                <a:schemeClr val="tx1"/>
              </a:buClr>
              <a:buFont typeface="Wingdings" pitchFamily="2" charset="2"/>
              <a:buChar char="Ø"/>
            </a:pPr>
            <a:r>
              <a:rPr lang="en-US" sz="2800" dirty="0" smtClean="0"/>
              <a:t>Fringe benefits</a:t>
            </a:r>
          </a:p>
          <a:p>
            <a:pPr>
              <a:buClr>
                <a:schemeClr val="tx1"/>
              </a:buClr>
              <a:buFont typeface="Wingdings" pitchFamily="2" charset="2"/>
              <a:buChar char="Ø"/>
            </a:pPr>
            <a:r>
              <a:rPr lang="en-US" sz="2800" dirty="0" smtClean="0"/>
              <a:t>Equipment</a:t>
            </a:r>
          </a:p>
          <a:p>
            <a:pPr>
              <a:buClr>
                <a:schemeClr val="tx1"/>
              </a:buClr>
              <a:buFont typeface="Wingdings" pitchFamily="2" charset="2"/>
              <a:buChar char="Ø"/>
            </a:pPr>
            <a:r>
              <a:rPr lang="en-US" sz="2800" dirty="0" smtClean="0"/>
              <a:t>Expendable supplies and materials</a:t>
            </a:r>
          </a:p>
          <a:p>
            <a:pPr>
              <a:buClr>
                <a:schemeClr val="tx1"/>
              </a:buClr>
              <a:buFont typeface="Wingdings" pitchFamily="2" charset="2"/>
              <a:buChar char="Ø"/>
            </a:pPr>
            <a:r>
              <a:rPr lang="en-US" sz="2800" dirty="0" smtClean="0"/>
              <a:t>Travel</a:t>
            </a:r>
          </a:p>
          <a:p>
            <a:pPr>
              <a:buClr>
                <a:schemeClr val="tx1"/>
              </a:buClr>
              <a:buFont typeface="Wingdings" pitchFamily="2" charset="2"/>
              <a:buChar char="Ø"/>
            </a:pPr>
            <a:r>
              <a:rPr lang="en-US" sz="2800" dirty="0" smtClean="0"/>
              <a:t>Subcontracts</a:t>
            </a:r>
          </a:p>
          <a:p>
            <a:pPr>
              <a:buClr>
                <a:schemeClr val="tx1"/>
              </a:buClr>
              <a:buFont typeface="Wingdings" pitchFamily="2" charset="2"/>
              <a:buChar char="Ø"/>
            </a:pPr>
            <a:r>
              <a:rPr lang="en-US" sz="2800" dirty="0" smtClean="0"/>
              <a:t> Consultants</a:t>
            </a:r>
          </a:p>
          <a:p>
            <a:pPr lvl="1">
              <a:buClr>
                <a:schemeClr val="tx1"/>
              </a:buClr>
              <a:buFont typeface="Arial" pitchFamily="34" charset="0"/>
              <a:buChar char="•"/>
            </a:pPr>
            <a:r>
              <a:rPr lang="en-US" sz="2600" dirty="0" smtClean="0"/>
              <a:t>External</a:t>
            </a:r>
          </a:p>
          <a:p>
            <a:pPr lvl="1">
              <a:buClr>
                <a:schemeClr val="tx1"/>
              </a:buClr>
              <a:buFont typeface="Arial" pitchFamily="34" charset="0"/>
              <a:buChar char="•"/>
            </a:pPr>
            <a:r>
              <a:rPr lang="en-US" sz="2600" dirty="0" smtClean="0"/>
              <a:t>Interdepartmental</a:t>
            </a:r>
          </a:p>
          <a:p>
            <a:pPr>
              <a:buClr>
                <a:schemeClr val="tx1"/>
              </a:buClr>
              <a:buFont typeface="Wingdings" pitchFamily="2" charset="2"/>
              <a:buChar char="Ø"/>
            </a:pPr>
            <a:r>
              <a:rPr lang="en-US" sz="2800" dirty="0" smtClean="0"/>
              <a:t>Other</a:t>
            </a:r>
          </a:p>
          <a:p>
            <a:endParaRPr lang="en-US"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362456"/>
          </a:xfrm>
        </p:spPr>
        <p:txBody>
          <a:bodyPr/>
          <a:lstStyle/>
          <a:p>
            <a:r>
              <a:rPr smtClean="0"/>
              <a:t>Generic Faculty Schedule Paradigm</a:t>
            </a:r>
            <a:endParaRPr lang="en-US" dirty="0"/>
          </a:p>
        </p:txBody>
      </p:sp>
      <p:graphicFrame>
        <p:nvGraphicFramePr>
          <p:cNvPr id="4" name="Table 3"/>
          <p:cNvGraphicFramePr>
            <a:graphicFrameLocks noGrp="1"/>
          </p:cNvGraphicFramePr>
          <p:nvPr/>
        </p:nvGraphicFramePr>
        <p:xfrm>
          <a:off x="762000" y="2743200"/>
          <a:ext cx="4343401" cy="3733800"/>
        </p:xfrm>
        <a:graphic>
          <a:graphicData uri="http://schemas.openxmlformats.org/drawingml/2006/table">
            <a:tbl>
              <a:tblPr firstRow="1" bandRow="1">
                <a:tableStyleId>{5C22544A-7EE6-4342-B048-85BDC9FD1C3A}</a:tableStyleId>
              </a:tblPr>
              <a:tblGrid>
                <a:gridCol w="2133600"/>
                <a:gridCol w="2209801"/>
              </a:tblGrid>
              <a:tr h="789880">
                <a:tc>
                  <a:txBody>
                    <a:bodyPr/>
                    <a:lstStyle/>
                    <a:p>
                      <a:pPr algn="ctr"/>
                      <a:r>
                        <a:rPr lang="en-US" sz="2800" dirty="0" smtClean="0"/>
                        <a:t>Fall</a:t>
                      </a:r>
                      <a:endParaRPr lang="en-US" sz="2800" dirty="0"/>
                    </a:p>
                  </a:txBody>
                  <a:tcPr/>
                </a:tc>
                <a:tc>
                  <a:txBody>
                    <a:bodyPr/>
                    <a:lstStyle/>
                    <a:p>
                      <a:pPr algn="ctr"/>
                      <a:r>
                        <a:rPr lang="en-US" sz="2800" dirty="0" smtClean="0"/>
                        <a:t>Spring</a:t>
                      </a:r>
                      <a:endParaRPr lang="en-US" sz="2800" dirty="0"/>
                    </a:p>
                  </a:txBody>
                  <a:tcPr/>
                </a:tc>
              </a:tr>
              <a:tr h="735980">
                <a:tc>
                  <a:txBody>
                    <a:bodyPr/>
                    <a:lstStyle/>
                    <a:p>
                      <a:pPr algn="ctr"/>
                      <a:r>
                        <a:rPr lang="en-US" sz="3200" dirty="0" smtClean="0"/>
                        <a:t>T</a:t>
                      </a:r>
                      <a:endParaRPr lang="en-US" sz="3200" dirty="0"/>
                    </a:p>
                  </a:txBody>
                  <a:tcPr/>
                </a:tc>
                <a:tc>
                  <a:txBody>
                    <a:bodyPr/>
                    <a:lstStyle/>
                    <a:p>
                      <a:pPr algn="ctr"/>
                      <a:r>
                        <a:rPr lang="en-US" sz="3200" dirty="0" smtClean="0"/>
                        <a:t>T</a:t>
                      </a:r>
                      <a:endParaRPr lang="en-US" sz="3200" dirty="0"/>
                    </a:p>
                  </a:txBody>
                  <a:tcPr/>
                </a:tc>
              </a:tr>
              <a:tr h="735980">
                <a:tc>
                  <a:txBody>
                    <a:bodyPr/>
                    <a:lstStyle/>
                    <a:p>
                      <a:pPr algn="ctr"/>
                      <a:r>
                        <a:rPr lang="en-US" sz="3200" dirty="0" smtClean="0"/>
                        <a:t>T</a:t>
                      </a:r>
                      <a:endParaRPr lang="en-US" sz="3200" dirty="0"/>
                    </a:p>
                  </a:txBody>
                  <a:tcPr/>
                </a:tc>
                <a:tc>
                  <a:txBody>
                    <a:bodyPr/>
                    <a:lstStyle/>
                    <a:p>
                      <a:pPr algn="ctr"/>
                      <a:r>
                        <a:rPr lang="en-US" sz="3200" dirty="0" smtClean="0"/>
                        <a:t>T</a:t>
                      </a:r>
                      <a:endParaRPr lang="en-US" sz="3200" dirty="0"/>
                    </a:p>
                  </a:txBody>
                  <a:tcPr/>
                </a:tc>
              </a:tr>
              <a:tr h="735980">
                <a:tc>
                  <a:txBody>
                    <a:bodyPr/>
                    <a:lstStyle/>
                    <a:p>
                      <a:pPr algn="ctr"/>
                      <a:r>
                        <a:rPr lang="en-US" sz="3200" dirty="0" smtClean="0"/>
                        <a:t>T or RT*</a:t>
                      </a:r>
                      <a:endParaRPr lang="en-US" sz="3200" dirty="0"/>
                    </a:p>
                  </a:txBody>
                  <a:tcPr/>
                </a:tc>
                <a:tc>
                  <a:txBody>
                    <a:bodyPr/>
                    <a:lstStyle/>
                    <a:p>
                      <a:pPr algn="ctr"/>
                      <a:r>
                        <a:rPr lang="en-US" sz="3200" dirty="0" smtClean="0"/>
                        <a:t>T or RT*</a:t>
                      </a:r>
                      <a:endParaRPr lang="en-US" sz="3200" dirty="0"/>
                    </a:p>
                  </a:txBody>
                  <a:tcPr/>
                </a:tc>
              </a:tr>
              <a:tr h="735980">
                <a:tc>
                  <a:txBody>
                    <a:bodyPr/>
                    <a:lstStyle/>
                    <a:p>
                      <a:pPr algn="ctr"/>
                      <a:r>
                        <a:rPr lang="en-US" sz="3200" dirty="0" smtClean="0"/>
                        <a:t>D</a:t>
                      </a:r>
                      <a:endParaRPr lang="en-US" sz="3200" dirty="0"/>
                    </a:p>
                  </a:txBody>
                  <a:tcPr/>
                </a:tc>
                <a:tc>
                  <a:txBody>
                    <a:bodyPr/>
                    <a:lstStyle/>
                    <a:p>
                      <a:pPr algn="ctr"/>
                      <a:r>
                        <a:rPr lang="en-US" sz="3200" dirty="0" smtClean="0"/>
                        <a:t>D</a:t>
                      </a:r>
                      <a:endParaRPr lang="en-US" sz="3200" dirty="0"/>
                    </a:p>
                  </a:txBody>
                  <a:tcPr/>
                </a:tc>
              </a:tr>
            </a:tbl>
          </a:graphicData>
        </a:graphic>
      </p:graphicFrame>
      <p:sp>
        <p:nvSpPr>
          <p:cNvPr id="5" name="TextBox 4"/>
          <p:cNvSpPr txBox="1"/>
          <p:nvPr/>
        </p:nvSpPr>
        <p:spPr>
          <a:xfrm>
            <a:off x="5638800" y="2667000"/>
            <a:ext cx="3200400" cy="3785652"/>
          </a:xfrm>
          <a:prstGeom prst="rect">
            <a:avLst/>
          </a:prstGeom>
          <a:noFill/>
        </p:spPr>
        <p:txBody>
          <a:bodyPr wrap="square" rtlCol="0">
            <a:spAutoFit/>
          </a:bodyPr>
          <a:lstStyle/>
          <a:p>
            <a:r>
              <a:rPr lang="en-US" sz="2000" b="1" u="sng" dirty="0" smtClean="0"/>
              <a:t>Key</a:t>
            </a:r>
          </a:p>
          <a:p>
            <a:r>
              <a:rPr lang="en-US" sz="2000" b="1" dirty="0" smtClean="0"/>
              <a:t>T = Teaching</a:t>
            </a:r>
          </a:p>
          <a:p>
            <a:r>
              <a:rPr lang="en-US" sz="2000" b="1" dirty="0" smtClean="0"/>
              <a:t>D = Dedicated (to research, curriculum development, etc.)</a:t>
            </a:r>
          </a:p>
          <a:p>
            <a:r>
              <a:rPr lang="en-US" sz="2000" b="1" dirty="0" smtClean="0"/>
              <a:t>*RT = Reassigned Time*</a:t>
            </a:r>
          </a:p>
          <a:p>
            <a:endParaRPr lang="en-US" sz="2000" b="1" dirty="0" smtClean="0"/>
          </a:p>
          <a:p>
            <a:r>
              <a:rPr lang="en-US" sz="2000" b="1" dirty="0" smtClean="0"/>
              <a:t>*Provost approval needed for TCNJ to cover the cost for RT on a grant, unless the RT is Dedicated</a:t>
            </a:r>
            <a:endParaRPr lang="en-US" sz="2000" b="1" dirty="0"/>
          </a:p>
        </p:txBody>
      </p:sp>
      <p:sp>
        <p:nvSpPr>
          <p:cNvPr id="6" name="Slide Number Placeholder 5"/>
          <p:cNvSpPr>
            <a:spLocks noGrp="1"/>
          </p:cNvSpPr>
          <p:nvPr>
            <p:ph type="sldNum" sz="quarter" idx="12"/>
          </p:nvPr>
        </p:nvSpPr>
        <p:spPr/>
        <p:txBody>
          <a:bodyPr/>
          <a:lstStyle/>
          <a:p>
            <a:fld id="{A44C7D57-C651-41B7-A96E-B3B42B55851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533400" y="3228536"/>
            <a:ext cx="7854696" cy="2943664"/>
          </a:xfrm>
        </p:spPr>
        <p:txBody>
          <a:bodyPr>
            <a:normAutofit/>
          </a:bodyPr>
          <a:lstStyle/>
          <a:p>
            <a:r>
              <a:rPr lang="en-US" dirty="0" smtClean="0"/>
              <a:t>No. of FWH from Teaching (Max 18 FWH)</a:t>
            </a:r>
          </a:p>
          <a:p>
            <a:r>
              <a:rPr lang="en-US" dirty="0" smtClean="0"/>
              <a:t>No. of FWH from Scholarship/Advising (Max 6 FWH)</a:t>
            </a:r>
          </a:p>
          <a:p>
            <a:r>
              <a:rPr lang="en-US" dirty="0" smtClean="0"/>
              <a:t>Source</a:t>
            </a:r>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2"/>
          </p:nvPr>
        </p:nvSpPr>
        <p:spPr/>
        <p:txBody>
          <a:bodyPr/>
          <a:lstStyle/>
          <a:p>
            <a:fld id="{A44C7D57-C651-41B7-A96E-B3B42B558512}"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1426</TotalTime>
  <Words>474</Words>
  <Application>Microsoft Office PowerPoint</Application>
  <PresentationFormat>On-screen Show (4:3)</PresentationFormat>
  <Paragraphs>103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Building your Grant Budget</vt:lpstr>
      <vt:lpstr>If you could have the ideal support for your scholarly work, </vt:lpstr>
      <vt:lpstr>What can a grant help pay for?</vt:lpstr>
      <vt:lpstr>Submitting Proposals at TCNJ - ERSPA</vt:lpstr>
      <vt:lpstr>Slide 5</vt:lpstr>
      <vt:lpstr>Total Project Costs</vt:lpstr>
      <vt:lpstr>Elements of Direct Costs</vt:lpstr>
      <vt:lpstr>Generic Faculty Schedule Paradigm</vt:lpstr>
      <vt:lpstr>Slide 9</vt:lpstr>
      <vt:lpstr> Elements of Indirect Cost (F&amp;A)</vt:lpstr>
      <vt:lpstr>Facilities Components</vt:lpstr>
      <vt:lpstr>Administrative Components</vt:lpstr>
      <vt:lpstr>Allocation of Recovered F&amp;A (Indirect Costs):  FT3</vt:lpstr>
      <vt:lpstr>FT3 Distribution</vt:lpstr>
      <vt:lpstr>QUESTIONS</vt:lpstr>
    </vt:vector>
  </TitlesOfParts>
  <Company>The College of New Jersey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Grants 101!</dc:title>
  <dc:creator>TCNJ</dc:creator>
  <cp:lastModifiedBy>TCNJ IT</cp:lastModifiedBy>
  <cp:revision>130</cp:revision>
  <dcterms:created xsi:type="dcterms:W3CDTF">2008-10-20T20:07:09Z</dcterms:created>
  <dcterms:modified xsi:type="dcterms:W3CDTF">2010-10-13T18:56:58Z</dcterms:modified>
</cp:coreProperties>
</file>